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strictFirstAndLastChars="0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slides/slide8.xml" Type="http://schemas.openxmlformats.org/officeDocument/2006/relationships/slide" Id="rId13"/><Relationship Target="theme/theme2.xml" Type="http://schemas.openxmlformats.org/officeDocument/2006/relationships/theme" Id="rId1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1" name="Shape 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2" name="Shape 4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7" name="Shape 4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8" name="Shape 4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49" name="Shape 4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3" name="Shape 5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4" name="Shape 5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0" name="Shape 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6" name="Shape 8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w="med" len="med" type="none"/>
            <a:tailEnd w="med" len="med" type="none"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 rot="10800000" flipH="1">
            <a:off y="3980100" x="0"/>
            <a:ext cy="28778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" name="Shape 9"/>
          <p:cNvSpPr/>
          <p:nvPr/>
        </p:nvSpPr>
        <p:spPr>
          <a:xfrm>
            <a:off y="3190900" x="0"/>
            <a:ext cy="787336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" name="Shape 10"/>
          <p:cNvSpPr/>
          <p:nvPr/>
        </p:nvSpPr>
        <p:spPr>
          <a:xfrm rot="10800000" flipH="1">
            <a:off y="3977686" x="0"/>
            <a:ext cy="76238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y="2329190" x="685800"/>
            <a:ext cy="1650900" cx="7772400"/>
          </a:xfrm>
          <a:prstGeom prst="rect">
            <a:avLst/>
          </a:prstGeom>
        </p:spPr>
        <p:txBody>
          <a:bodyPr bIns="91425" rIns="91425" lIns="91425" tIns="91425" anchor="b" anchorCtr="0"/>
          <a:lstStyle>
            <a:lvl1pPr algn="ctr">
              <a:spcBef>
                <a:spcPts val="0"/>
              </a:spcBef>
              <a:defRPr/>
            </a:lvl1pPr>
            <a:lvl2pPr algn="ctr">
              <a:spcBef>
                <a:spcPts val="0"/>
              </a:spcBef>
              <a:defRPr/>
            </a:lvl2pPr>
            <a:lvl3pPr algn="ctr">
              <a:spcBef>
                <a:spcPts val="0"/>
              </a:spcBef>
              <a:defRPr/>
            </a:lvl3pPr>
            <a:lvl4pPr algn="ctr">
              <a:spcBef>
                <a:spcPts val="0"/>
              </a:spcBef>
              <a:defRPr/>
            </a:lvl4pPr>
            <a:lvl5pPr algn="ctr">
              <a:spcBef>
                <a:spcPts val="0"/>
              </a:spcBef>
              <a:defRPr/>
            </a:lvl5pPr>
            <a:lvl6pPr algn="ctr">
              <a:spcBef>
                <a:spcPts val="0"/>
              </a:spcBef>
              <a:defRPr/>
            </a:lvl6pPr>
            <a:lvl7pPr algn="ctr">
              <a:spcBef>
                <a:spcPts val="0"/>
              </a:spcBef>
              <a:defRPr/>
            </a:lvl7pPr>
            <a:lvl8pPr algn="ctr">
              <a:spcBef>
                <a:spcPts val="0"/>
              </a:spcBef>
              <a:defRPr/>
            </a:lvl8pPr>
            <a:lvl9pPr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y="4124476" x="685800"/>
            <a:ext cy="888899" cx="7772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None/>
              <a:defRPr i="1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/>
          <p:nvPr/>
        </p:nvSpPr>
        <p:spPr>
          <a:xfrm rot="10800000" flipH="1">
            <a:off y="1550700" x="0"/>
            <a:ext cy="53072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 flipH="1">
            <a:off y="761799" x="4526627"/>
            <a:ext cy="787336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/>
          <p:nvPr/>
        </p:nvSpPr>
        <p:spPr>
          <a:xfrm rot="10800000">
            <a:off y="1548585" x="4526627"/>
            <a:ext cy="76238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/>
          <p:nvPr/>
        </p:nvSpPr>
        <p:spPr>
          <a:xfrm rot="10800000" flipH="1">
            <a:off y="1550700" x="0"/>
            <a:ext cy="53072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/>
          <p:nvPr/>
        </p:nvSpPr>
        <p:spPr>
          <a:xfrm rot="10800000">
            <a:off y="1548585" x="4526627"/>
            <a:ext cy="76238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/>
          <p:nvPr/>
        </p:nvSpPr>
        <p:spPr>
          <a:xfrm flipH="1">
            <a:off y="761799" x="4526627"/>
            <a:ext cy="787336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" name="Shape 25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/>
        </p:nvSpPr>
        <p:spPr>
          <a:xfrm rot="10800000" flipH="1">
            <a:off y="1550700" x="0"/>
            <a:ext cy="5307299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" name="Shape 28"/>
          <p:cNvSpPr/>
          <p:nvPr/>
        </p:nvSpPr>
        <p:spPr>
          <a:xfrm flipH="1">
            <a:off y="761799" x="4526627"/>
            <a:ext cy="787336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9" name="Shape 29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/>
          <p:nvPr/>
        </p:nvSpPr>
        <p:spPr>
          <a:xfrm rot="10800000">
            <a:off y="1548585" x="4526627"/>
            <a:ext cy="76238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/>
        </p:nvSpPr>
        <p:spPr>
          <a:xfrm rot="10800000" flipH="1">
            <a:off y="5883599" x="0"/>
            <a:ext cy="974400" cx="9144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 flipH="1">
            <a:off y="5094446" x="4526627"/>
            <a:ext cy="787336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/>
          <p:nvPr/>
        </p:nvSpPr>
        <p:spPr>
          <a:xfrm rot="10800000">
            <a:off y="5881232" x="4526627"/>
            <a:ext cy="762385" cx="4617372"/>
          </a:xfrm>
          <a:custGeom>
            <a:pathLst>
              <a:path w="4617373" extrusionOk="0" h="1108924">
                <a:moveTo>
                  <a:pt y="1108924" x="1199"/>
                </a:moveTo>
                <a:lnTo>
                  <a:pt y="1108924" x="4617373"/>
                </a:lnTo>
                <a:lnTo>
                  <a:pt y="0" x="0"/>
                </a:lnTo>
                <a:cubicBezTo>
                  <a:pt y="369641" x="400"/>
                  <a:pt y="739283" x="799"/>
                  <a:pt y="1108924" x="1199"/>
                </a:cubicBezTo>
                <a:close/>
              </a:path>
            </a:pathLst>
          </a:custGeom>
          <a:solidFill>
            <a:schemeClr val="dk1">
              <a:alpha val="7843"/>
            </a:scheme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y="5895635" x="457200"/>
            <a:ext cy="673500" cx="8229600"/>
          </a:xfrm>
          <a:prstGeom prst="rect">
            <a:avLst/>
          </a:prstGeom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buNone/>
              <a:defRPr sz="2400" i="1">
                <a:solidFill>
                  <a:schemeClr val="dk2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6" name="Shape 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7" name="Shape 37"/>
          <p:cNvSpPr/>
          <p:nvPr/>
        </p:nvSpPr>
        <p:spPr>
          <a:xfrm>
            <a:off y="101675" x="6676"/>
            <a:ext cy="6739722" cx="9134130"/>
          </a:xfrm>
          <a:custGeom>
            <a:pathLst>
              <a:path w="9157023" extrusionOk="0" h="6739723">
                <a:moveTo>
                  <a:pt y="0" x="1629"/>
                </a:moveTo>
                <a:lnTo>
                  <a:pt y="4340980" x="9157023"/>
                </a:lnTo>
                <a:lnTo>
                  <a:pt y="6739723" x="1593"/>
                </a:lnTo>
                <a:cubicBezTo>
                  <a:pt y="5123960" x="-3941"/>
                  <a:pt y="1615763" x="7163"/>
                  <a:pt y="0" x="1629"/>
                </a:cubicBezTo>
                <a:close/>
              </a:path>
            </a:pathLst>
          </a:custGeom>
          <a:solidFill>
            <a:srgbClr val="FFFFFF">
              <a:alpha val="6666"/>
            </a:srgbClr>
          </a:soli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accent1"/>
            </a:gs>
            <a:gs pos="100000">
              <a:schemeClr val="dk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Font typeface="Georgia"/>
              <a:buNone/>
              <a:defRPr sz="480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buFont typeface="Georgia"/>
              <a:defRPr sz="3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buFont typeface="Georgia"/>
              <a:defRPr sz="24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buFont typeface="Georgia"/>
              <a:defRPr sz="18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sldNum="0" hdr="0"/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4"/><Relationship Target="../media/image01.png" Type="http://schemas.openxmlformats.org/officeDocument/2006/relationships/image" Id="rId3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2.png" Type="http://schemas.openxmlformats.org/officeDocument/2006/relationships/image" Id="rId4"/><Relationship Target="../media/image04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8" name="Shape 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9" name="Shape 39"/>
          <p:cNvSpPr txBox="1"/>
          <p:nvPr>
            <p:ph type="ctrTitle"/>
          </p:nvPr>
        </p:nvSpPr>
        <p:spPr>
          <a:xfrm>
            <a:off y="2329190" x="685800"/>
            <a:ext cy="16509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NeverEatAlone</a:t>
            </a:r>
          </a:p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y="4124472" x="685800"/>
            <a:ext cy="2574600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rPr sz="1800" lang="en"/>
              <a:t>EN.600.421 Object-Oriented Software Engineering</a:t>
            </a:r>
            <a:br>
              <a:rPr sz="1800" lang="en"/>
            </a:br>
            <a:r>
              <a:rPr sz="1800" lang="en"/>
              <a:t>Group 19: Project Overview</a:t>
            </a:r>
            <a:br>
              <a:rPr sz="1800" lang="en"/>
            </a:br>
            <a:r>
              <a:rPr sz="1800" lang="en"/>
              <a:t>December 17, 2014</a:t>
            </a:r>
            <a:br>
              <a:rPr lang="en"/>
            </a:br>
          </a:p>
          <a:p>
            <a:pPr algn="r">
              <a:spcBef>
                <a:spcPts val="0"/>
              </a:spcBef>
              <a:buNone/>
            </a:pPr>
            <a:br>
              <a:rPr lang="en"/>
            </a:br>
            <a:r>
              <a:rPr lang="en"/>
              <a:t>Yueling Loh, Tejasvam Singh, Hai Tang </a:t>
            </a:r>
            <a:br>
              <a:rPr lang="en"/>
            </a:br>
            <a:r>
              <a:rPr lang="en"/>
              <a:t>Runze Tang, Xiaozhou Zhou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4" name="Shape 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Goal of the App</a:t>
            </a:r>
          </a:p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Char char="➔"/>
            </a:pPr>
            <a:r>
              <a:rPr lang="en"/>
              <a:t>A simple centralized way to connect people with their friends to meet up for food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Char char="➔"/>
            </a:pPr>
            <a:r>
              <a:rPr lang="en"/>
              <a:t>Mobile, for easy access</a:t>
            </a:r>
          </a:p>
          <a:p>
            <a:pPr rtl="0" lvl="0">
              <a:spcBef>
                <a:spcPts val="0"/>
              </a:spcBef>
              <a:buNone/>
            </a:pPr>
            <a:r>
              <a:t/>
            </a:r>
            <a:endParaRPr/>
          </a:p>
          <a:p>
            <a:pPr rtl="0" lvl="0" indent="-419100" marL="45720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Char char="➔"/>
            </a:pPr>
            <a:r>
              <a:rPr lang="en"/>
              <a:t>Motivated by the same old process of gathering people in the department for lunch every day 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0" name="Shape 5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Major Features</a:t>
            </a:r>
          </a:p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68300" marL="45720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Georgia"/>
              <a:buChar char="➔"/>
            </a:pPr>
            <a:r>
              <a:rPr sz="2200" lang="en"/>
              <a:t>Create, update and delete account</a:t>
            </a:r>
          </a:p>
          <a:p>
            <a:pPr rtl="0" lvl="0" indent="-368300" marL="45720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Georgia"/>
              <a:buChar char="➔"/>
            </a:pPr>
            <a:r>
              <a:rPr sz="2200" lang="en"/>
              <a:t>Login and log out</a:t>
            </a:r>
          </a:p>
          <a:p>
            <a:pPr rtl="0" lvl="0" indent="-368300" marL="45720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Georgia"/>
              <a:buChar char="➔"/>
            </a:pPr>
            <a:r>
              <a:rPr sz="2200" lang="en"/>
              <a:t>Send friend request and add friends</a:t>
            </a:r>
          </a:p>
          <a:p>
            <a:pPr rtl="0" lvl="0" indent="-368300" marL="45720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Char char="➔"/>
            </a:pPr>
            <a:r>
              <a:rPr sz="2200" lang="en"/>
              <a:t>As an inviter:</a:t>
            </a:r>
          </a:p>
          <a:p>
            <a:pPr rtl="0" lvl="1" indent="-368300" marL="91440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Char char="◆"/>
            </a:pPr>
            <a:r>
              <a:rPr sz="2200" lang="en"/>
              <a:t>Send meal invitation to selected friends</a:t>
            </a:r>
          </a:p>
          <a:p>
            <a:pPr rtl="0" lvl="1" indent="-368300" marL="914400"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ct val="100000"/>
              <a:buFont typeface="Georgia"/>
              <a:buChar char="◆"/>
            </a:pPr>
            <a:r>
              <a:rPr sz="2200" lang="en"/>
              <a:t>Can broadcast the notification to all friends</a:t>
            </a:r>
          </a:p>
          <a:p>
            <a:pPr rtl="0" lvl="0" indent="-368300" marL="45720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Char char="➔"/>
            </a:pPr>
            <a:r>
              <a:rPr sz="2200" lang="en"/>
              <a:t>As a recipient</a:t>
            </a:r>
          </a:p>
          <a:p>
            <a:pPr rtl="0" lvl="1" indent="-368300" marL="91440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Char char="◆"/>
            </a:pPr>
            <a:r>
              <a:rPr sz="2200" lang="en"/>
              <a:t>Receive push notifications of invites</a:t>
            </a:r>
          </a:p>
          <a:p>
            <a:pPr rtl="0" lvl="1" indent="-368300" marL="914400">
              <a:spcBef>
                <a:spcPts val="0"/>
              </a:spcBef>
              <a:buClr>
                <a:schemeClr val="dk1"/>
              </a:buClr>
              <a:buSzPct val="100000"/>
              <a:buFont typeface="Georgia"/>
              <a:buChar char="◆"/>
            </a:pPr>
            <a:r>
              <a:rPr sz="2200" lang="en"/>
              <a:t>Accept, decline or ignore the invitation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6" name="Shape 5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7" name="Shape 57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Overall Package Diagram</a:t>
            </a:r>
          </a:p>
        </p:txBody>
      </p:sp>
      <p:pic>
        <p:nvPicPr>
          <p:cNvPr id="58" name="Shape 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626475" x="621400"/>
            <a:ext cy="5231525" cx="318154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1626475" x="4487775"/>
            <a:ext cy="5231526" cx="26694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Selected Class Diagrams</a:t>
            </a:r>
          </a:p>
        </p:txBody>
      </p:sp>
      <p:pic>
        <p:nvPicPr>
          <p:cNvPr id="65" name="Shape 6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698925" x="681037"/>
            <a:ext cy="3114675" cx="77819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Shape 6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y="4956800" x="1103150"/>
            <a:ext cy="1562100" cx="6477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 rtl="0" lvl="0">
              <a:spcBef>
                <a:spcPts val="0"/>
              </a:spcBef>
              <a:buNone/>
            </a:pPr>
            <a:r>
              <a:rPr lang="en"/>
              <a:t>Database Structure</a:t>
            </a:r>
          </a:p>
        </p:txBody>
      </p:sp>
      <p:pic>
        <p:nvPicPr>
          <p:cNvPr id="72" name="Shape 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660625" x="457200"/>
            <a:ext cy="5028975" cx="8031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title"/>
          </p:nvPr>
        </p:nvSpPr>
        <p:spPr>
          <a:xfrm>
            <a:off y="274637" x="457200"/>
            <a:ext cy="1143299" cx="8229600"/>
          </a:xfrm>
          <a:prstGeom prst="rect">
            <a:avLst/>
          </a:prstGeom>
        </p:spPr>
        <p:txBody>
          <a:bodyPr bIns="91425" rIns="91425" lIns="91425" t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sz="3600" lang="en"/>
              <a:t>Deployment Diagram</a:t>
            </a:r>
          </a:p>
        </p:txBody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l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l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l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l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l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algn="l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79" name="Shape 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y="1721650" x="915862"/>
            <a:ext cy="4953000" cx="743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3" name="Shape 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4" name="Shape 84"/>
          <p:cNvSpPr txBox="1"/>
          <p:nvPr>
            <p:ph type="ctrTitle"/>
          </p:nvPr>
        </p:nvSpPr>
        <p:spPr>
          <a:xfrm>
            <a:off y="2329190" x="685800"/>
            <a:ext cy="16509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Demonstration</a:t>
            </a:r>
          </a:p>
        </p:txBody>
      </p:sp>
      <p:sp>
        <p:nvSpPr>
          <p:cNvPr id="85" name="Shape 85"/>
          <p:cNvSpPr txBox="1"/>
          <p:nvPr>
            <p:ph idx="1" type="subTitle"/>
          </p:nvPr>
        </p:nvSpPr>
        <p:spPr>
          <a:xfrm>
            <a:off y="4741076" x="685800"/>
            <a:ext cy="888899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paper-plane">
  <a:themeElements>
    <a:clrScheme name="Custom 354">
      <a:dk1>
        <a:srgbClr val="000000"/>
      </a:dk1>
      <a:lt1>
        <a:srgbClr val="FFFFFF"/>
      </a:lt1>
      <a:dk2>
        <a:srgbClr val="30182B"/>
      </a:dk2>
      <a:lt2>
        <a:srgbClr val="DFDFDF"/>
      </a:lt2>
      <a:accent1>
        <a:srgbClr val="592D50"/>
      </a:accent1>
      <a:accent2>
        <a:srgbClr val="D3A67A"/>
      </a:accent2>
      <a:accent3>
        <a:srgbClr val="45485F"/>
      </a:accent3>
      <a:accent4>
        <a:srgbClr val="6B9756"/>
      </a:accent4>
      <a:accent5>
        <a:srgbClr val="7D576E"/>
      </a:accent5>
      <a:accent6>
        <a:srgbClr val="4C1A23"/>
      </a:accent6>
      <a:hlink>
        <a:srgbClr val="511E3E"/>
      </a:hlink>
      <a:folHlink>
        <a:srgbClr val="9EA0A2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